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7"/>
  </p:notesMasterIdLst>
  <p:sldIdLst>
    <p:sldId id="257" r:id="rId2"/>
    <p:sldId id="271" r:id="rId3"/>
    <p:sldId id="260" r:id="rId4"/>
    <p:sldId id="261" r:id="rId5"/>
    <p:sldId id="262" r:id="rId6"/>
    <p:sldId id="273" r:id="rId7"/>
    <p:sldId id="274" r:id="rId8"/>
    <p:sldId id="272" r:id="rId9"/>
    <p:sldId id="265" r:id="rId10"/>
    <p:sldId id="275" r:id="rId11"/>
    <p:sldId id="266" r:id="rId12"/>
    <p:sldId id="267" r:id="rId13"/>
    <p:sldId id="269" r:id="rId14"/>
    <p:sldId id="276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5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08CEF-E6E2-4DD8-97AE-4670146D7F7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AF454-9C2E-4A78-AE75-0D95DE94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2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Екатеринбург, 2022 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F454-9C2E-4A78-AE75-0D95DE94FF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9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AF454-9C2E-4A78-AE75-0D95DE94FFB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7E13-5E8D-42C0-AE4D-A884630836A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A9E7-3750-4629-BC04-24246E3E0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1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7E13-5E8D-42C0-AE4D-A884630836A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A9E7-3750-4629-BC04-24246E3E0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0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7E13-5E8D-42C0-AE4D-A884630836A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A9E7-3750-4629-BC04-24246E3E06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69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7E13-5E8D-42C0-AE4D-A884630836A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A9E7-3750-4629-BC04-24246E3E0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23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7E13-5E8D-42C0-AE4D-A884630836A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A9E7-3750-4629-BC04-24246E3E06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6176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7E13-5E8D-42C0-AE4D-A884630836A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A9E7-3750-4629-BC04-24246E3E0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25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7E13-5E8D-42C0-AE4D-A884630836A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A9E7-3750-4629-BC04-24246E3E0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43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7E13-5E8D-42C0-AE4D-A884630836A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A9E7-3750-4629-BC04-24246E3E0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5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7E13-5E8D-42C0-AE4D-A884630836A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A9E7-3750-4629-BC04-24246E3E0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0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7E13-5E8D-42C0-AE4D-A884630836A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A9E7-3750-4629-BC04-24246E3E0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7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7E13-5E8D-42C0-AE4D-A884630836A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A9E7-3750-4629-BC04-24246E3E0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2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7E13-5E8D-42C0-AE4D-A884630836A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A9E7-3750-4629-BC04-24246E3E0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9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7E13-5E8D-42C0-AE4D-A884630836A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A9E7-3750-4629-BC04-24246E3E0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51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7E13-5E8D-42C0-AE4D-A884630836A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A9E7-3750-4629-BC04-24246E3E0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5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7E13-5E8D-42C0-AE4D-A884630836A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A9E7-3750-4629-BC04-24246E3E0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9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7E13-5E8D-42C0-AE4D-A884630836A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A9E7-3750-4629-BC04-24246E3E0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7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87E13-5E8D-42C0-AE4D-A884630836A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1CFA9E7-3750-4629-BC04-24246E3E0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0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12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716184"/>
            <a:ext cx="12192000" cy="327810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развивающих игр в работе с  детьми в рамках ФГОС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развивающих игр В.В.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" y="192062"/>
            <a:ext cx="1167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учреждение-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176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7969" y="515719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2974" y="5018692"/>
            <a:ext cx="4358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Соколова С.Д.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5426" y="6338054"/>
            <a:ext cx="239956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Екатеринбург, 2022</a:t>
            </a:r>
          </a:p>
        </p:txBody>
      </p:sp>
    </p:spTree>
    <p:extLst>
      <p:ext uri="{BB962C8B-B14F-4D97-AF65-F5344CB8AC3E}">
        <p14:creationId xmlns:p14="http://schemas.microsoft.com/office/powerpoint/2010/main" val="39387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54" y="274320"/>
            <a:ext cx="7674186" cy="2266598"/>
          </a:xfrm>
        </p:spPr>
        <p:txBody>
          <a:bodyPr>
            <a:no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игра?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Сколько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башен было построено?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Какие цвета использовались?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2" r="1776" b="3392"/>
          <a:stretch/>
        </p:blipFill>
        <p:spPr bwMode="auto">
          <a:xfrm>
            <a:off x="1920240" y="2087880"/>
            <a:ext cx="5897880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98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17220"/>
            <a:ext cx="7437120" cy="624078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сказочный герой пришёл 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ребятам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игра на занятии?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 нашли дети на схеме?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считали?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герои-цифры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пришли на помощь?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93942"/>
            <a:ext cx="3764280" cy="530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5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955" y="1127760"/>
            <a:ext cx="8323165" cy="494538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трансформируют «волшебный квадрат» в домик- скворечник?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«превращают» квадрат в птичку.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старшей группы. Какая используется игра в конструировании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 у детей старшей группы?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Графический объект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6987" y="1356360"/>
            <a:ext cx="4027670" cy="40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47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" y="289560"/>
            <a:ext cx="11650980" cy="6858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Используя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 «Сказочные лабиринты игры» и  развивающие игры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видно, что детская деятельность в игровых ситуациях является результативной. Ребёнок всегда получает результат от действий с различными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 (крупными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мелкими, твердыми и мягкими, жесткими и гибкими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собранную фигуру, построенную башню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сложенный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Это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не только развитию мелкой моторики пальцев и рук, но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становлению речемыслительной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64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0020"/>
            <a:ext cx="10524066" cy="10287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Оцените, пожалуйста, свои впечатления от игр </a:t>
            </a:r>
            <a:r>
              <a:rPr lang="ru-RU" dirty="0" err="1"/>
              <a:t>Воскобовича</a:t>
            </a:r>
            <a:endParaRPr lang="ru-RU" dirty="0"/>
          </a:p>
        </p:txBody>
      </p:sp>
      <p:pic>
        <p:nvPicPr>
          <p:cNvPr id="3" name="Picture 2" descr="C:\Users\123\Pictures\13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8100" y="1851660"/>
            <a:ext cx="4183380" cy="458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417320"/>
            <a:ext cx="71323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Технологию уже использую в работе, знаю игры хорошо.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Павлин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Больше эмоций, чем мыслей, надо все обдумать, возможно буду использовать технологию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Технологию  уже использую,  но необходимо расширять свои знания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Очень интересная технология, обязательно буду использовать в своей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1822857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" y="822960"/>
            <a:ext cx="10104120" cy="50520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</a:rPr>
              <a:t>Спасибо </a:t>
            </a:r>
            <a:r>
              <a:rPr lang="ru-RU" sz="8000" b="1" spc="50" dirty="0" smtClean="0">
                <a:ln w="11430"/>
                <a:solidFill>
                  <a:srgbClr val="FF0000"/>
                </a:solidFill>
              </a:rPr>
              <a:t/>
            </a:r>
            <a:br>
              <a:rPr lang="ru-RU" sz="8000" b="1" spc="50" dirty="0" smtClean="0">
                <a:ln w="11430"/>
                <a:solidFill>
                  <a:srgbClr val="FF0000"/>
                </a:solidFill>
              </a:rPr>
            </a:br>
            <a:r>
              <a:rPr lang="ru-RU" sz="8000" b="1" spc="50" dirty="0" smtClean="0">
                <a:ln w="11430"/>
                <a:solidFill>
                  <a:srgbClr val="FF0000"/>
                </a:solidFill>
              </a:rPr>
              <a:t>за </a:t>
            </a:r>
            <a:br>
              <a:rPr lang="ru-RU" sz="8000" b="1" spc="50" dirty="0" smtClean="0">
                <a:ln w="11430"/>
                <a:solidFill>
                  <a:srgbClr val="FF0000"/>
                </a:solidFill>
              </a:rPr>
            </a:br>
            <a:r>
              <a:rPr lang="ru-RU" sz="8000" b="1" spc="50" dirty="0" smtClean="0">
                <a:ln w="11430"/>
                <a:solidFill>
                  <a:srgbClr val="FF0000"/>
                </a:solidFill>
              </a:rPr>
              <a:t>внимание </a:t>
            </a:r>
            <a:r>
              <a:rPr lang="ru-RU" sz="8000" b="1" spc="50" dirty="0" smtClean="0">
                <a:ln w="11430"/>
                <a:solidFill>
                  <a:srgbClr val="FF0000"/>
                </a:solidFill>
              </a:rPr>
              <a:t>!</a:t>
            </a:r>
            <a:endParaRPr lang="ru-RU" sz="8000" b="1" spc="50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0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94" y="1110616"/>
            <a:ext cx="5037666" cy="3659504"/>
          </a:xfrm>
        </p:spPr>
        <p:txBody>
          <a:bodyPr>
            <a:noAutofit/>
          </a:bodyPr>
          <a:lstStyle/>
          <a:p>
            <a:pPr marL="342900" lvl="0" defTabSz="914400">
              <a:lnSpc>
                <a:spcPct val="115000"/>
              </a:lnSpc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Воскобович Вячеслав Вадимович – </a:t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российский физик, является одним </a:t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 первых изобретателей </a:t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специальных</a:t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развивающих игр для детей. </a:t>
            </a:r>
            <a: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441008"/>
            <a:ext cx="4736465" cy="594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93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840288" y="3212305"/>
            <a:ext cx="2700337" cy="808039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Corbel" pitchFamily="34" charset="0"/>
                <a:ea typeface="Calibri" pitchFamily="34" charset="0"/>
                <a:cs typeface="Times New Roman" pitchFamily="18" charset="0"/>
              </a:rPr>
              <a:t>РИВ</a:t>
            </a:r>
            <a:endParaRPr lang="ru-RU" sz="1100" b="1" dirty="0">
              <a:solidFill>
                <a:srgbClr val="000000"/>
              </a:solidFill>
              <a:latin typeface="Corbe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7039" y="3884615"/>
            <a:ext cx="4002724" cy="9144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236" y="1500188"/>
            <a:ext cx="4000527" cy="9144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Познавательное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развитие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47013" y="4020344"/>
            <a:ext cx="3586613" cy="9144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Физическое развитие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47013" y="1500188"/>
            <a:ext cx="3586613" cy="1425892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7620000" y="2419351"/>
            <a:ext cx="438150" cy="3714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6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4449764" y="2409826"/>
            <a:ext cx="390525" cy="3714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7" name="Прямая со стрелкой 10"/>
          <p:cNvCxnSpPr>
            <a:cxnSpLocks noChangeShapeType="1"/>
          </p:cNvCxnSpPr>
          <p:nvPr/>
        </p:nvCxnSpPr>
        <p:spPr bwMode="auto">
          <a:xfrm>
            <a:off x="7627938" y="3159125"/>
            <a:ext cx="438150" cy="4572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Прямая со стрелкой 11"/>
          <p:cNvCxnSpPr>
            <a:cxnSpLocks noChangeShapeType="1"/>
          </p:cNvCxnSpPr>
          <p:nvPr/>
        </p:nvCxnSpPr>
        <p:spPr bwMode="auto">
          <a:xfrm flipH="1">
            <a:off x="4449764" y="3086100"/>
            <a:ext cx="390525" cy="4572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orbel" panose="020B0503020204020204" pitchFamily="34" charset="0"/>
            </a:endParaRPr>
          </a:p>
        </p:txBody>
      </p:sp>
      <p:sp>
        <p:nvSpPr>
          <p:cNvPr id="7180" name="Rectangle 14"/>
          <p:cNvSpPr>
            <a:spLocks noChangeArrowheads="1"/>
          </p:cNvSpPr>
          <p:nvPr/>
        </p:nvSpPr>
        <p:spPr bwMode="auto">
          <a:xfrm>
            <a:off x="3958574" y="-725401"/>
            <a:ext cx="447646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34194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tabLst>
                <a:tab pos="34194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tabLst>
                <a:tab pos="34194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tabLst>
                <a:tab pos="34194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tabLst>
                <a:tab pos="34194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94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94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94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94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b="1" dirty="0">
              <a:solidFill>
                <a:srgbClr val="00206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6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области</a:t>
            </a:r>
            <a:endParaRPr lang="ru-RU" altLang="ru-RU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49764" y="5258984"/>
            <a:ext cx="3374123" cy="9144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167439" y="3500438"/>
            <a:ext cx="73025" cy="10080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70" name="Прямая соединительная линия 7169"/>
          <p:cNvCxnSpPr>
            <a:stCxn id="6" idx="3"/>
            <a:endCxn id="6" idx="3"/>
          </p:cNvCxnSpPr>
          <p:nvPr/>
        </p:nvCxnSpPr>
        <p:spPr>
          <a:xfrm>
            <a:off x="4449763" y="19573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9" y="2213134"/>
            <a:ext cx="27003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293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718"/>
            <a:ext cx="10515600" cy="68579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040" y="1152128"/>
            <a:ext cx="11033760" cy="985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Формирование  элементарных  математических представлений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040" y="2240281"/>
            <a:ext cx="11033760" cy="10363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Развитие познавательно-исследовательской  деятельности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040" y="3408443"/>
            <a:ext cx="11033760" cy="10416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3.Ознакомление с предметным окружением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040" y="4587241"/>
            <a:ext cx="11033760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Ознакомление с социальным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миром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040" y="5745480"/>
            <a:ext cx="11033760" cy="9067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Ознакомление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миром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662" y="607098"/>
            <a:ext cx="10779343" cy="550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использования игровых пособий у детей происходит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Развитие интересов, любознательности и познавательной мотивации, проявляемой в игровой активности;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познавательных действий, осознанности;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азвитие воображения и творческой активности;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первичных представлений об объектах окружающего мира, о таких их свойствах и отношениях, как форма, цвет, размер, материал, количество, число часть и целое, пространство и время, движение и покой, причины и следствия и др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474" y="381000"/>
            <a:ext cx="10981266" cy="62484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«Фиолетовый лес»                                       «Коврограф Ларчик»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8" y="1270000"/>
            <a:ext cx="6626225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Метод кабинет\Desktop\фото Восеобович\205_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4857" r="5011" b="4728"/>
          <a:stretch/>
        </p:blipFill>
        <p:spPr bwMode="auto">
          <a:xfrm>
            <a:off x="7763252" y="2321129"/>
            <a:ext cx="4083113" cy="409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85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14" descr="C:\Users\123\Pictures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42" y="5045018"/>
            <a:ext cx="1981200" cy="14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C:\Users\123\Picture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721" y="3727412"/>
            <a:ext cx="4528220" cy="30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C:\Users\123\Pictures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92" y="4889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C:\Users\123\Picture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" y="3815695"/>
            <a:ext cx="4431352" cy="29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C:\Users\123\Pictures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99" y="203200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C:\Users\123\Pictures\images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831" y="2546911"/>
            <a:ext cx="3048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C:\Users\123\Pictures\images (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6" y="399489"/>
            <a:ext cx="3140637" cy="332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92" y="472212"/>
            <a:ext cx="1967228" cy="436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57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4320"/>
            <a:ext cx="10821246" cy="754380"/>
          </a:xfrm>
        </p:spPr>
        <p:txBody>
          <a:bodyPr>
            <a:normAutofit fontScale="90000"/>
          </a:bodyPr>
          <a:lstStyle/>
          <a:p>
            <a:pPr algn="r"/>
            <a:r>
              <a:rPr lang="ru-RU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математического содержания</a:t>
            </a:r>
            <a:br>
              <a:rPr lang="ru-RU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4" descr="C:\Users\Мама\Documents\Развивающие игры Воскобовича\15. ЧудоКрестики\ЧудоКРЕСТИКИ 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7319" y="3946794"/>
            <a:ext cx="1934839" cy="27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чудо соты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431" y="3858625"/>
            <a:ext cx="1961720" cy="284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чудо цветик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572" y="3822385"/>
            <a:ext cx="1534705" cy="299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www.zodiak-kniga.ru/pics/items/1440image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46" y="4064058"/>
            <a:ext cx="2898338" cy="279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zodiak-kniga.ru/pics/items/1424imag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0" y="4506075"/>
            <a:ext cx="864096" cy="154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vvvgames.myjino.ru/images/cms/data/catalog/08geok/geok_v.pn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709" y="938265"/>
            <a:ext cx="3016979" cy="231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ytypyty.ru/image/cache/data/kvadrat3-700x700.pn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359" y="1281793"/>
            <a:ext cx="2354579" cy="21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intel-kids.ru/published/publicdata/INTELKIDSDB/attachments/SC/products_pictures/kv2_sk_enl.jpg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828" y="1477635"/>
            <a:ext cx="2371687" cy="191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Мама\Documents\Развивающие игры Воскобовича\1. Картинки для докладов\Математические корзинки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59" y="3072820"/>
            <a:ext cx="1768564" cy="190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200" y="3564416"/>
            <a:ext cx="1471800" cy="326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C:\Windows\system32\config\systemprofile\Desktop\1426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6" y="207105"/>
            <a:ext cx="2304758" cy="21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2" r="1776" b="3392"/>
          <a:stretch/>
        </p:blipFill>
        <p:spPr bwMode="auto">
          <a:xfrm>
            <a:off x="1882861" y="1308793"/>
            <a:ext cx="2659122" cy="224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14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814" y="220980"/>
            <a:ext cx="10798386" cy="589788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освоения математического содержания больше внимания уделяется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, чтобы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узнавал, называл, и действовал с познавательными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Таким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засилья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анализу геометрических фигур (название количества углов и сторон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00" y="3594009"/>
            <a:ext cx="1471800" cy="326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Windows\system32\config\systemprofile\Desktop\14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9458" y="3877264"/>
            <a:ext cx="2854605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6860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715</TotalTime>
  <Words>352</Words>
  <Application>Microsoft Office PowerPoint</Application>
  <PresentationFormat>Широкоэкранный</PresentationFormat>
  <Paragraphs>44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Corbel</vt:lpstr>
      <vt:lpstr>Monotype Corsiva</vt:lpstr>
      <vt:lpstr>Times New Roman</vt:lpstr>
      <vt:lpstr>Trebuchet MS</vt:lpstr>
      <vt:lpstr>Wingdings 3</vt:lpstr>
      <vt:lpstr>Грань</vt:lpstr>
      <vt:lpstr>Использование развивающих игр в работе с  детьми в рамках ФГОС (на примере развивающих игр В.В. Воскобовича)</vt:lpstr>
      <vt:lpstr>Воскобович Вячеслав Вадимович –  российский физик, является одним  из первых изобретателей  специальных  развивающих игр для детей.  </vt:lpstr>
      <vt:lpstr>Презентация PowerPoint</vt:lpstr>
      <vt:lpstr>Познавательное развитие</vt:lpstr>
      <vt:lpstr>Презентация PowerPoint</vt:lpstr>
      <vt:lpstr>«Фиолетовый лес»                                       «Коврограф Ларчик» </vt:lpstr>
      <vt:lpstr>Презентация PowerPoint</vt:lpstr>
      <vt:lpstr>Игры математического содержания </vt:lpstr>
      <vt:lpstr>   В процессе освоения математического содержания больше внимания уделяется тому , чтобы ребенок узнавал, называл, и действовал с познавательными предметами.    Таким образом нет засилья деятельности по анализу геометрических фигур (название количества углов и сторон) </vt:lpstr>
      <vt:lpstr>1. Как называется игра? 2. Сколько башен было построено? 3. Какие цвета использовались? </vt:lpstr>
      <vt:lpstr>1. Какой сказочный герой пришёл к        ребятам в гости? 2. Какая используется игра на занятии? 3. Какие геометрические фигуры нашли дети на схеме? 4. Как считали? 5. Какие герои-цифры пришли на помощь? </vt:lpstr>
      <vt:lpstr>1. Как дети трансформируют «волшебный квадрат» в домик- скворечник? 2. Как «превращают» квадрат в птичку. 3. Фото детей старшей группы. Какая используется игра в конструировании птиц у детей старшей группы? </vt:lpstr>
      <vt:lpstr>   Используя технологию «Сказочные лабиринты игры» и  развивающие игры В.В. Воскобовича видно, что детская деятельность в игровых ситуациях является результативной. Ребёнок всегда получает результат от действий с различными предметами (крупными и мелкими, твердыми и мягкими, жесткими и гибкими) - собранную фигуру, построенную башню, сложенный конверт.     Это способствует не только развитию мелкой моторики пальцев и рук, но и становлению речемыслительной функции. </vt:lpstr>
      <vt:lpstr>Оцените, пожалуйста, свои впечатления от игр Воскобовича</vt:lpstr>
      <vt:lpstr>Спасибо  за  внимание 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Семинар-2022год Использование развивающих игр в работе с детьми в рамках ФГОС (на примере развивающих игр В. Воскобовича)</dc:title>
  <dc:creator>Светлана</dc:creator>
  <cp:lastModifiedBy>Светлана</cp:lastModifiedBy>
  <cp:revision>49</cp:revision>
  <dcterms:created xsi:type="dcterms:W3CDTF">2022-03-13T09:34:09Z</dcterms:created>
  <dcterms:modified xsi:type="dcterms:W3CDTF">2022-04-17T08:15:23Z</dcterms:modified>
</cp:coreProperties>
</file>